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EiYYEW7m85CWmU/e85MP4rlL0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60f71f742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3160f71f742_0_18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60f71f742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3160f71f742_0_18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0f71f742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160f71f742_0_1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60f71f742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160f71f742_0_1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60f71f742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160f71f742_0_15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60f71f742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160f71f742_0_1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f71f742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3160f71f742_0_1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60f71f742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160f71f742_0_18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60f71f742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160f71f742_0_1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60f71f742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3160f71f742_0_18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60f71f742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160f71f742_0_19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60f71f742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3160f71f742_0_19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60f71f74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3160f71f742_0_20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60f71f742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3160f71f742_0_2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60f71f742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3160f71f742_0_20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1468b488ed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g31468b488ed_2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160f71f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g3160f71f74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60f71f74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" name="Google Shape;50;g3160f71f74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60f71f7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g3160f71f742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60f71f7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3160f71f74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60f71f742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3160f71f742_0_1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60f71f742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160f71f742_0_1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>
  <p:cSld name="Page de gar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logo&#10;&#10;Description générée automatiquement" id="12" name="Google Shape;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0" y="0"/>
            <a:ext cx="121797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 txBox="1"/>
          <p:nvPr>
            <p:ph idx="1" type="body"/>
          </p:nvPr>
        </p:nvSpPr>
        <p:spPr>
          <a:xfrm>
            <a:off x="1662545" y="2838884"/>
            <a:ext cx="9966960" cy="125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3600"/>
              <a:buNone/>
              <a:defRPr sz="3600">
                <a:solidFill>
                  <a:srgbClr val="1059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2" type="body"/>
          </p:nvPr>
        </p:nvSpPr>
        <p:spPr>
          <a:xfrm>
            <a:off x="1662545" y="4632969"/>
            <a:ext cx="9966960" cy="63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7F13"/>
              </a:buClr>
              <a:buSzPts val="2800"/>
              <a:buNone/>
              <a:defRPr sz="2800">
                <a:solidFill>
                  <a:srgbClr val="EF7F1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de contenu">
  <p:cSld name="Diapo de contenu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0" y="0"/>
            <a:ext cx="121797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781396" y="182563"/>
            <a:ext cx="10016779" cy="4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  <a:defRPr sz="3000">
                <a:solidFill>
                  <a:srgbClr val="1059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125095" y="1130300"/>
            <a:ext cx="11941810" cy="495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862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  <a:defRPr sz="2800">
                <a:solidFill>
                  <a:srgbClr val="1059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Font typeface="Calibri"/>
              <a:buChar char="•"/>
              <a:defRPr sz="2400">
                <a:solidFill>
                  <a:srgbClr val="10593B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Font typeface="Calibri"/>
              <a:buChar char="•"/>
              <a:defRPr>
                <a:solidFill>
                  <a:srgbClr val="199D62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F7F13"/>
              </a:buClr>
              <a:buSzPts val="1800"/>
              <a:buFont typeface="Calibri"/>
              <a:buChar char="•"/>
              <a:defRPr i="1">
                <a:solidFill>
                  <a:srgbClr val="EF7F13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de conclusion">
  <p:cSld name="Diapo de conclus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0" y="0"/>
            <a:ext cx="121797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1172094" y="2988515"/>
            <a:ext cx="10764981" cy="125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3600"/>
              <a:buNone/>
              <a:defRPr sz="3600">
                <a:solidFill>
                  <a:srgbClr val="1059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g"/><Relationship Id="rId4" Type="http://schemas.openxmlformats.org/officeDocument/2006/relationships/image" Target="../media/image47.png"/><Relationship Id="rId9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2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>
            <p:ph idx="1" type="body"/>
          </p:nvPr>
        </p:nvSpPr>
        <p:spPr>
          <a:xfrm>
            <a:off x="1662545" y="2838884"/>
            <a:ext cx="9966960" cy="125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600"/>
              <a:buNone/>
            </a:pPr>
            <a:r>
              <a:rPr lang="fr-FR"/>
              <a:t>FORMATION CIPS TRANSVERSE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3600"/>
              <a:buNone/>
            </a:pPr>
            <a:r>
              <a:rPr lang="fr-FR"/>
              <a:t>Présentation Solution CIPS </a:t>
            </a:r>
            <a:endParaRPr/>
          </a:p>
        </p:txBody>
      </p:sp>
      <p:sp>
        <p:nvSpPr>
          <p:cNvPr id="27" name="Google Shape;27;p1"/>
          <p:cNvSpPr txBox="1"/>
          <p:nvPr>
            <p:ph idx="2" type="body"/>
          </p:nvPr>
        </p:nvSpPr>
        <p:spPr>
          <a:xfrm>
            <a:off x="1662545" y="4632969"/>
            <a:ext cx="9966960" cy="63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7F13"/>
              </a:buClr>
              <a:buSzPts val="2100"/>
              <a:buNone/>
            </a:pPr>
            <a:r>
              <a:rPr lang="fr-FR" sz="2100"/>
              <a:t>Toulouse, le 02 Décembre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60f71f742_0_1890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pic>
        <p:nvPicPr>
          <p:cNvPr id="112" name="Google Shape;112;g3160f71f742_0_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025" y="5720025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160f71f742_0_18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707" y="857963"/>
            <a:ext cx="10066586" cy="5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0f71f742_0_1899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pic>
        <p:nvPicPr>
          <p:cNvPr id="119" name="Google Shape;119;g3160f71f742_0_18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025" y="5720025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160f71f742_0_1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404" y="792463"/>
            <a:ext cx="9611192" cy="5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0f71f742_0_1483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sp>
        <p:nvSpPr>
          <p:cNvPr id="126" name="Google Shape;126;g3160f71f742_0_1483"/>
          <p:cNvSpPr txBox="1"/>
          <p:nvPr>
            <p:ph idx="2" type="body"/>
          </p:nvPr>
        </p:nvSpPr>
        <p:spPr>
          <a:xfrm>
            <a:off x="125100" y="1130300"/>
            <a:ext cx="11941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Page d’accueil 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http://cefcin01.sodexam.cin:8080/cips_prod/#/</a:t>
            </a:r>
            <a:endParaRPr/>
          </a:p>
        </p:txBody>
      </p:sp>
      <p:pic>
        <p:nvPicPr>
          <p:cNvPr id="127" name="Google Shape;127;g3160f71f742_0_1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160f71f742_0_1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6150" y="2089275"/>
            <a:ext cx="7979532" cy="422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60f71f742_0_1497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134" name="Google Shape;134;g3160f71f742_0_1497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Imagerie satellite: des images brutes aux produits composite colorées en Geotiff</a:t>
            </a:r>
            <a:endParaRPr/>
          </a:p>
        </p:txBody>
      </p:sp>
      <p:sp>
        <p:nvSpPr>
          <p:cNvPr id="135" name="Google Shape;135;g3160f71f742_0_1497"/>
          <p:cNvSpPr/>
          <p:nvPr/>
        </p:nvSpPr>
        <p:spPr>
          <a:xfrm rot="-847683">
            <a:off x="8084418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160f71f742_0_1497"/>
          <p:cNvSpPr/>
          <p:nvPr/>
        </p:nvSpPr>
        <p:spPr>
          <a:xfrm flipH="1" rot="847683">
            <a:off x="650279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160f71f742_0_1497"/>
          <p:cNvSpPr/>
          <p:nvPr/>
        </p:nvSpPr>
        <p:spPr>
          <a:xfrm rot="-2092642">
            <a:off x="7959742" y="4372258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160f71f742_0_1497"/>
          <p:cNvSpPr/>
          <p:nvPr/>
        </p:nvSpPr>
        <p:spPr>
          <a:xfrm>
            <a:off x="8008701" y="51909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160f71f742_0_1497"/>
          <p:cNvSpPr/>
          <p:nvPr/>
        </p:nvSpPr>
        <p:spPr>
          <a:xfrm rot="-847683">
            <a:off x="4920007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60f71f742_0_1497"/>
          <p:cNvSpPr/>
          <p:nvPr/>
        </p:nvSpPr>
        <p:spPr>
          <a:xfrm rot="-2092642">
            <a:off x="6414330" y="3967119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160f71f742_0_1497"/>
          <p:cNvSpPr/>
          <p:nvPr/>
        </p:nvSpPr>
        <p:spPr>
          <a:xfrm rot="10800000">
            <a:off x="6464498" y="32127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160f71f742_0_1497"/>
          <p:cNvSpPr/>
          <p:nvPr/>
        </p:nvSpPr>
        <p:spPr>
          <a:xfrm flipH="1" rot="847683">
            <a:off x="3329825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g3160f71f742_0_1497"/>
          <p:cNvGrpSpPr/>
          <p:nvPr/>
        </p:nvGrpSpPr>
        <p:grpSpPr>
          <a:xfrm>
            <a:off x="4833863" y="4325313"/>
            <a:ext cx="270070" cy="966106"/>
            <a:chOff x="3768817" y="2541798"/>
            <a:chExt cx="218999" cy="651937"/>
          </a:xfrm>
        </p:grpSpPr>
        <p:sp>
          <p:nvSpPr>
            <p:cNvPr id="144" name="Google Shape;144;g3160f71f742_0_1497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3160f71f742_0_1497"/>
            <p:cNvSpPr/>
            <p:nvPr/>
          </p:nvSpPr>
          <p:spPr>
            <a:xfrm>
              <a:off x="3833325" y="312623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g3160f71f742_0_1497"/>
          <p:cNvSpPr/>
          <p:nvPr/>
        </p:nvSpPr>
        <p:spPr>
          <a:xfrm rot="-847683">
            <a:off x="175560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g3160f71f742_0_1497"/>
          <p:cNvGrpSpPr/>
          <p:nvPr/>
        </p:nvGrpSpPr>
        <p:grpSpPr>
          <a:xfrm>
            <a:off x="3243476" y="3252489"/>
            <a:ext cx="270070" cy="992177"/>
            <a:chOff x="2381491" y="1797165"/>
            <a:chExt cx="218999" cy="669530"/>
          </a:xfrm>
        </p:grpSpPr>
        <p:sp>
          <p:nvSpPr>
            <p:cNvPr id="148" name="Google Shape;148;g3160f71f742_0_1497"/>
            <p:cNvSpPr/>
            <p:nvPr/>
          </p:nvSpPr>
          <p:spPr>
            <a:xfrm rot="10800000">
              <a:off x="2448800" y="1797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3160f71f742_0_1497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" name="Google Shape;150;g3160f71f742_0_1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250" y="3054856"/>
            <a:ext cx="2295976" cy="8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160f71f742_0_1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72" y="4106948"/>
            <a:ext cx="1589515" cy="10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3160f71f742_0_1497"/>
          <p:cNvGrpSpPr/>
          <p:nvPr/>
        </p:nvGrpSpPr>
        <p:grpSpPr>
          <a:xfrm>
            <a:off x="2637080" y="2159360"/>
            <a:ext cx="1498438" cy="1088559"/>
            <a:chOff x="1985425" y="490532"/>
            <a:chExt cx="1332300" cy="918538"/>
          </a:xfrm>
        </p:grpSpPr>
        <p:sp>
          <p:nvSpPr>
            <p:cNvPr id="153" name="Google Shape;153;g3160f71f742_0_1497"/>
            <p:cNvSpPr/>
            <p:nvPr/>
          </p:nvSpPr>
          <p:spPr>
            <a:xfrm>
              <a:off x="1985425" y="779370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Transmet CIPS DS received and store raw data images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3160f71f742_0_1497"/>
            <p:cNvSpPr/>
            <p:nvPr/>
          </p:nvSpPr>
          <p:spPr>
            <a:xfrm>
              <a:off x="1985425" y="490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RAW IMAGES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" name="Google Shape;155;g3160f71f742_0_1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258" y="3429166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160f71f742_0_14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754" y="4164240"/>
            <a:ext cx="607475" cy="639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g3160f71f742_0_1497"/>
          <p:cNvGrpSpPr/>
          <p:nvPr/>
        </p:nvGrpSpPr>
        <p:grpSpPr>
          <a:xfrm>
            <a:off x="4218516" y="5321048"/>
            <a:ext cx="1498438" cy="1084011"/>
            <a:chOff x="5130375" y="2071477"/>
            <a:chExt cx="1332300" cy="914700"/>
          </a:xfrm>
        </p:grpSpPr>
        <p:sp>
          <p:nvSpPr>
            <p:cNvPr id="158" name="Google Shape;158;g3160f71f742_0_1497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Before operational deployment scripts was trained and test on CIPS LAB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g3160f71f742_0_1497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0" name="Google Shape;160;g3160f71f742_0_14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6756" y="4713084"/>
            <a:ext cx="404991" cy="4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g3160f71f742_0_1497"/>
          <p:cNvGrpSpPr/>
          <p:nvPr/>
        </p:nvGrpSpPr>
        <p:grpSpPr>
          <a:xfrm>
            <a:off x="5768400" y="2129341"/>
            <a:ext cx="1498438" cy="1084011"/>
            <a:chOff x="3798075" y="3373802"/>
            <a:chExt cx="1332300" cy="914700"/>
          </a:xfrm>
        </p:grpSpPr>
        <p:sp>
          <p:nvSpPr>
            <p:cNvPr id="162" name="Google Shape;162;g3160f71f742_0_1497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Geotiff image production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Tasks execution monitoring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Relaunch if need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3160f71f742_0_1497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MONITORING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g3160f71f742_0_14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9283" y="3368882"/>
            <a:ext cx="1538960" cy="49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g3160f71f742_0_1497"/>
          <p:cNvGrpSpPr/>
          <p:nvPr/>
        </p:nvGrpSpPr>
        <p:grpSpPr>
          <a:xfrm>
            <a:off x="7314163" y="5291335"/>
            <a:ext cx="1498438" cy="1084011"/>
            <a:chOff x="2465775" y="2071477"/>
            <a:chExt cx="1332300" cy="914700"/>
          </a:xfrm>
        </p:grpSpPr>
        <p:sp>
          <p:nvSpPr>
            <p:cNvPr id="166" name="Google Shape;166;g3160f71f742_0_1497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Through API CIPS DE share produced images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DS can store for longer time 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g3160f71f742_0_1497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AND SHARE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" name="Google Shape;168;g3160f71f742_0_1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19" y="4698228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60f71f742_0_14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9317" y="4698954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160f71f742_0_14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549" y="3940551"/>
            <a:ext cx="865951" cy="4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160f71f742_0_14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550" y="4579625"/>
            <a:ext cx="865951" cy="49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0f71f742_0_1575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177" name="Google Shape;177;g3160f71f742_0_1575"/>
          <p:cNvSpPr txBox="1"/>
          <p:nvPr>
            <p:ph idx="2" type="body"/>
          </p:nvPr>
        </p:nvSpPr>
        <p:spPr>
          <a:xfrm>
            <a:off x="125100" y="1130300"/>
            <a:ext cx="1194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62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fr-FR"/>
              <a:t>Des données brutes au format Geotiff</a:t>
            </a:r>
            <a:endParaRPr/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Réception de données satellitaires brutes via Transmet</a:t>
            </a:r>
            <a:endParaRPr/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Besoin de convertir les images brutes (16 bandes du visible à l’IR) en données géo spatialisées pour affichage dans SynergieWeb</a:t>
            </a:r>
            <a:endParaRPr/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Produits de couleurs composées grâce à la librairie Python Pysat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3160f71f742_0_1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742" y="2910100"/>
            <a:ext cx="2645699" cy="136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160f71f742_0_1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3765" y="4681774"/>
            <a:ext cx="2645668" cy="136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160f71f742_0_1575"/>
          <p:cNvSpPr txBox="1"/>
          <p:nvPr/>
        </p:nvSpPr>
        <p:spPr>
          <a:xfrm>
            <a:off x="2308525" y="4214502"/>
            <a:ext cx="35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channel 1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160f71f742_0_1575"/>
          <p:cNvSpPr txBox="1"/>
          <p:nvPr/>
        </p:nvSpPr>
        <p:spPr>
          <a:xfrm>
            <a:off x="2308525" y="6042912"/>
            <a:ext cx="35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channel 16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160f71f742_0_15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2774" y="4749003"/>
            <a:ext cx="2645699" cy="136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160f71f742_0_15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2794" y="2910107"/>
            <a:ext cx="2645647" cy="136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160f71f742_0_1575"/>
          <p:cNvSpPr txBox="1"/>
          <p:nvPr/>
        </p:nvSpPr>
        <p:spPr>
          <a:xfrm>
            <a:off x="6357546" y="4186736"/>
            <a:ext cx="35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Composite - Colorized IR clouds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160f71f742_0_1575"/>
          <p:cNvSpPr txBox="1"/>
          <p:nvPr/>
        </p:nvSpPr>
        <p:spPr>
          <a:xfrm>
            <a:off x="6357546" y="6042912"/>
            <a:ext cx="35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Composite - Dust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60f71f742_0_1669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191" name="Google Shape;191;g3160f71f742_0_1669"/>
          <p:cNvSpPr txBox="1"/>
          <p:nvPr>
            <p:ph idx="2" type="body"/>
          </p:nvPr>
        </p:nvSpPr>
        <p:spPr>
          <a:xfrm>
            <a:off x="125100" y="11230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1       Ingestion des données brutes       </a:t>
            </a:r>
            <a:r>
              <a:rPr lang="fr-FR">
                <a:solidFill>
                  <a:srgbClr val="EF7F13"/>
                </a:solidFill>
              </a:rPr>
              <a:t>CIPS Data Store</a:t>
            </a:r>
            <a:r>
              <a:rPr lang="fr-FR"/>
              <a:t>  </a:t>
            </a:r>
            <a:endParaRPr/>
          </a:p>
        </p:txBody>
      </p:sp>
      <p:sp>
        <p:nvSpPr>
          <p:cNvPr id="192" name="Google Shape;192;g3160f71f742_0_1669"/>
          <p:cNvSpPr/>
          <p:nvPr/>
        </p:nvSpPr>
        <p:spPr>
          <a:xfrm rot="-847683">
            <a:off x="8084418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160f71f742_0_1669"/>
          <p:cNvSpPr/>
          <p:nvPr/>
        </p:nvSpPr>
        <p:spPr>
          <a:xfrm flipH="1" rot="847683">
            <a:off x="650279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160f71f742_0_1669"/>
          <p:cNvSpPr/>
          <p:nvPr/>
        </p:nvSpPr>
        <p:spPr>
          <a:xfrm rot="-2092642">
            <a:off x="7959742" y="4372258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160f71f742_0_1669"/>
          <p:cNvSpPr/>
          <p:nvPr/>
        </p:nvSpPr>
        <p:spPr>
          <a:xfrm>
            <a:off x="8008701" y="51909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160f71f742_0_1669"/>
          <p:cNvSpPr/>
          <p:nvPr/>
        </p:nvSpPr>
        <p:spPr>
          <a:xfrm rot="-847683">
            <a:off x="4920007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160f71f742_0_1669"/>
          <p:cNvSpPr/>
          <p:nvPr/>
        </p:nvSpPr>
        <p:spPr>
          <a:xfrm rot="-2092642">
            <a:off x="6414330" y="3967119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60f71f742_0_1669"/>
          <p:cNvSpPr/>
          <p:nvPr/>
        </p:nvSpPr>
        <p:spPr>
          <a:xfrm rot="10800000">
            <a:off x="6464498" y="32127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160f71f742_0_1669"/>
          <p:cNvSpPr/>
          <p:nvPr/>
        </p:nvSpPr>
        <p:spPr>
          <a:xfrm flipH="1" rot="847683">
            <a:off x="3329825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g3160f71f742_0_1669"/>
          <p:cNvGrpSpPr/>
          <p:nvPr/>
        </p:nvGrpSpPr>
        <p:grpSpPr>
          <a:xfrm>
            <a:off x="4833863" y="4325313"/>
            <a:ext cx="270070" cy="966106"/>
            <a:chOff x="3768817" y="2541798"/>
            <a:chExt cx="218999" cy="651937"/>
          </a:xfrm>
        </p:grpSpPr>
        <p:sp>
          <p:nvSpPr>
            <p:cNvPr id="201" name="Google Shape;201;g3160f71f742_0_1669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3160f71f742_0_1669"/>
            <p:cNvSpPr/>
            <p:nvPr/>
          </p:nvSpPr>
          <p:spPr>
            <a:xfrm>
              <a:off x="3833325" y="312623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g3160f71f742_0_1669"/>
          <p:cNvSpPr/>
          <p:nvPr/>
        </p:nvSpPr>
        <p:spPr>
          <a:xfrm rot="-847683">
            <a:off x="175560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3160f71f742_0_1669"/>
          <p:cNvGrpSpPr/>
          <p:nvPr/>
        </p:nvGrpSpPr>
        <p:grpSpPr>
          <a:xfrm>
            <a:off x="3243476" y="3252489"/>
            <a:ext cx="270070" cy="992177"/>
            <a:chOff x="2381491" y="1797165"/>
            <a:chExt cx="218999" cy="669530"/>
          </a:xfrm>
        </p:grpSpPr>
        <p:sp>
          <p:nvSpPr>
            <p:cNvPr id="205" name="Google Shape;205;g3160f71f742_0_1669"/>
            <p:cNvSpPr/>
            <p:nvPr/>
          </p:nvSpPr>
          <p:spPr>
            <a:xfrm rot="10800000">
              <a:off x="2448800" y="1797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160f71f742_0_1669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g3160f71f742_0_1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250" y="3054856"/>
            <a:ext cx="2295976" cy="8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160f71f742_0_16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72" y="4106948"/>
            <a:ext cx="1589515" cy="10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g3160f71f742_0_1669"/>
          <p:cNvGrpSpPr/>
          <p:nvPr/>
        </p:nvGrpSpPr>
        <p:grpSpPr>
          <a:xfrm>
            <a:off x="2637080" y="2159360"/>
            <a:ext cx="1498438" cy="1088559"/>
            <a:chOff x="1985425" y="490532"/>
            <a:chExt cx="1332300" cy="918538"/>
          </a:xfrm>
        </p:grpSpPr>
        <p:sp>
          <p:nvSpPr>
            <p:cNvPr id="210" name="Google Shape;210;g3160f71f742_0_1669"/>
            <p:cNvSpPr/>
            <p:nvPr/>
          </p:nvSpPr>
          <p:spPr>
            <a:xfrm>
              <a:off x="1985425" y="779370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Transmet CIPS DS received and store raw data images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3160f71f742_0_1669"/>
            <p:cNvSpPr/>
            <p:nvPr/>
          </p:nvSpPr>
          <p:spPr>
            <a:xfrm>
              <a:off x="1985425" y="490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RAW IMAGES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g3160f71f742_0_16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258" y="3429166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60f71f742_0_16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754" y="4164240"/>
            <a:ext cx="607475" cy="639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g3160f71f742_0_1669"/>
          <p:cNvGrpSpPr/>
          <p:nvPr/>
        </p:nvGrpSpPr>
        <p:grpSpPr>
          <a:xfrm>
            <a:off x="4218516" y="5321048"/>
            <a:ext cx="1498438" cy="1084011"/>
            <a:chOff x="5130375" y="2071477"/>
            <a:chExt cx="1332300" cy="914700"/>
          </a:xfrm>
        </p:grpSpPr>
        <p:sp>
          <p:nvSpPr>
            <p:cNvPr id="215" name="Google Shape;215;g3160f71f742_0_1669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Before operational deployment scripts was trained and test on CIPS LAB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g3160f71f742_0_1669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7" name="Google Shape;217;g3160f71f742_0_16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6756" y="4713084"/>
            <a:ext cx="404991" cy="4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g3160f71f742_0_1669"/>
          <p:cNvGrpSpPr/>
          <p:nvPr/>
        </p:nvGrpSpPr>
        <p:grpSpPr>
          <a:xfrm>
            <a:off x="5768400" y="2129341"/>
            <a:ext cx="1498438" cy="1084011"/>
            <a:chOff x="3798075" y="3373802"/>
            <a:chExt cx="1332300" cy="914700"/>
          </a:xfrm>
        </p:grpSpPr>
        <p:sp>
          <p:nvSpPr>
            <p:cNvPr id="219" name="Google Shape;219;g3160f71f742_0_1669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Geotiff image production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Tasks execution monitoring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Relaunch if need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3160f71f742_0_1669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MONITORING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1" name="Google Shape;221;g3160f71f742_0_16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9283" y="3368882"/>
            <a:ext cx="1538960" cy="49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g3160f71f742_0_1669"/>
          <p:cNvGrpSpPr/>
          <p:nvPr/>
        </p:nvGrpSpPr>
        <p:grpSpPr>
          <a:xfrm>
            <a:off x="7314163" y="5291335"/>
            <a:ext cx="1498438" cy="1084011"/>
            <a:chOff x="2465775" y="2071477"/>
            <a:chExt cx="1332300" cy="914700"/>
          </a:xfrm>
        </p:grpSpPr>
        <p:sp>
          <p:nvSpPr>
            <p:cNvPr id="223" name="Google Shape;223;g3160f71f742_0_1669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Through API CIPS DE share produced images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DS can store for longer time 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g3160f71f742_0_1669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AND SHARE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" name="Google Shape;225;g3160f71f742_0_16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19" y="4698228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60f71f742_0_16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9317" y="4698954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160f71f742_0_16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549" y="3940551"/>
            <a:ext cx="865951" cy="4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160f71f742_0_16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550" y="4579625"/>
            <a:ext cx="865951" cy="49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160f71f742_0_1669"/>
          <p:cNvSpPr/>
          <p:nvPr/>
        </p:nvSpPr>
        <p:spPr>
          <a:xfrm>
            <a:off x="2468550" y="1320813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160f71f742_0_1669"/>
          <p:cNvSpPr/>
          <p:nvPr/>
        </p:nvSpPr>
        <p:spPr>
          <a:xfrm>
            <a:off x="7888938" y="1320825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60f71f742_0_1757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236" name="Google Shape;236;g3160f71f742_0_1757"/>
          <p:cNvSpPr txBox="1"/>
          <p:nvPr>
            <p:ph idx="2" type="body"/>
          </p:nvPr>
        </p:nvSpPr>
        <p:spPr>
          <a:xfrm>
            <a:off x="125100" y="11230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1       Ingestion des données brutes       </a:t>
            </a:r>
            <a:r>
              <a:rPr lang="fr-FR">
                <a:solidFill>
                  <a:srgbClr val="EF7F13"/>
                </a:solidFill>
              </a:rPr>
              <a:t>CIPS Data Store</a:t>
            </a:r>
            <a:r>
              <a:rPr lang="fr-FR"/>
              <a:t>  </a:t>
            </a:r>
            <a:endParaRPr/>
          </a:p>
        </p:txBody>
      </p:sp>
      <p:sp>
        <p:nvSpPr>
          <p:cNvPr id="237" name="Google Shape;237;g3160f71f742_0_1757"/>
          <p:cNvSpPr/>
          <p:nvPr/>
        </p:nvSpPr>
        <p:spPr>
          <a:xfrm>
            <a:off x="2468550" y="1320813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160f71f742_0_1757"/>
          <p:cNvSpPr/>
          <p:nvPr/>
        </p:nvSpPr>
        <p:spPr>
          <a:xfrm>
            <a:off x="7888938" y="1320825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160f71f742_0_1757"/>
          <p:cNvSpPr txBox="1"/>
          <p:nvPr>
            <p:ph idx="2" type="body"/>
          </p:nvPr>
        </p:nvSpPr>
        <p:spPr>
          <a:xfrm>
            <a:off x="125100" y="2159375"/>
            <a:ext cx="7262700" cy="3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Principe général: Identifier les fichier entrants et les archiver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Étapes personnalisables  dans l’interface du système: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Char char="•"/>
            </a:pPr>
            <a:r>
              <a:rPr lang="fr-FR"/>
              <a:t>Identification du fichier (Type de fichier, nom de fichier, entête WMO, footprint sysnopsis…)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Char char="•"/>
            </a:pPr>
            <a:r>
              <a:rPr lang="fr-FR"/>
              <a:t>Chemin d’archivage du fichier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Traitement: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Filtrage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Conversion en NetCDF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Suppression entête WMO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…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Char char="•"/>
            </a:pPr>
            <a:r>
              <a:rPr lang="fr-FR"/>
              <a:t>Politique de retention</a:t>
            </a:r>
            <a:endParaRPr/>
          </a:p>
        </p:txBody>
      </p:sp>
      <p:grpSp>
        <p:nvGrpSpPr>
          <p:cNvPr id="240" name="Google Shape;240;g3160f71f742_0_1757"/>
          <p:cNvGrpSpPr/>
          <p:nvPr/>
        </p:nvGrpSpPr>
        <p:grpSpPr>
          <a:xfrm>
            <a:off x="8943007" y="2338618"/>
            <a:ext cx="1923157" cy="3620048"/>
            <a:chOff x="448225" y="1345912"/>
            <a:chExt cx="2285391" cy="4903884"/>
          </a:xfrm>
        </p:grpSpPr>
        <p:pic>
          <p:nvPicPr>
            <p:cNvPr id="241" name="Google Shape;241;g3160f71f742_0_1757"/>
            <p:cNvPicPr preferRelativeResize="0"/>
            <p:nvPr/>
          </p:nvPicPr>
          <p:blipFill rotWithShape="1">
            <a:blip r:embed="rId3">
              <a:alphaModFix/>
            </a:blip>
            <a:srcRect b="17335" l="19867" r="22561" t="13268"/>
            <a:stretch/>
          </p:blipFill>
          <p:spPr>
            <a:xfrm>
              <a:off x="533275" y="1345912"/>
              <a:ext cx="767842" cy="925500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2" name="Google Shape;242;g3160f71f742_0_1757"/>
            <p:cNvPicPr preferRelativeResize="0"/>
            <p:nvPr/>
          </p:nvPicPr>
          <p:blipFill rotWithShape="1">
            <a:blip r:embed="rId4">
              <a:alphaModFix/>
            </a:blip>
            <a:srcRect b="13261" l="13065" r="13446" t="9582"/>
            <a:stretch/>
          </p:blipFill>
          <p:spPr>
            <a:xfrm>
              <a:off x="448225" y="2650500"/>
              <a:ext cx="937950" cy="984800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43" name="Google Shape;243;g3160f71f742_0_1757"/>
            <p:cNvCxnSpPr>
              <a:stCxn id="241" idx="2"/>
              <a:endCxn id="242" idx="0"/>
            </p:cNvCxnSpPr>
            <p:nvPr/>
          </p:nvCxnSpPr>
          <p:spPr>
            <a:xfrm>
              <a:off x="917196" y="2271412"/>
              <a:ext cx="0" cy="379200"/>
            </a:xfrm>
            <a:prstGeom prst="straightConnector1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44" name="Google Shape;244;g3160f71f742_0_1757"/>
            <p:cNvPicPr preferRelativeResize="0"/>
            <p:nvPr/>
          </p:nvPicPr>
          <p:blipFill rotWithShape="1">
            <a:blip r:embed="rId5">
              <a:alphaModFix/>
            </a:blip>
            <a:srcRect b="20105" l="18954" r="17965" t="18351"/>
            <a:stretch/>
          </p:blipFill>
          <p:spPr>
            <a:xfrm>
              <a:off x="615216" y="4160763"/>
              <a:ext cx="608100" cy="593296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5" name="Google Shape;245;g3160f71f742_0_1757"/>
            <p:cNvPicPr preferRelativeResize="0"/>
            <p:nvPr/>
          </p:nvPicPr>
          <p:blipFill rotWithShape="1">
            <a:blip r:embed="rId6">
              <a:alphaModFix/>
            </a:blip>
            <a:srcRect b="17057" l="20796" r="21738" t="11062"/>
            <a:stretch/>
          </p:blipFill>
          <p:spPr>
            <a:xfrm>
              <a:off x="510717" y="5218146"/>
              <a:ext cx="824687" cy="1031650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46" name="Google Shape;246;g3160f71f742_0_1757"/>
            <p:cNvCxnSpPr>
              <a:stCxn id="242" idx="2"/>
              <a:endCxn id="244" idx="0"/>
            </p:cNvCxnSpPr>
            <p:nvPr/>
          </p:nvCxnSpPr>
          <p:spPr>
            <a:xfrm>
              <a:off x="917200" y="3635300"/>
              <a:ext cx="2100" cy="525600"/>
            </a:xfrm>
            <a:prstGeom prst="straightConnector1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7" name="Google Shape;247;g3160f71f742_0_1757"/>
            <p:cNvCxnSpPr>
              <a:stCxn id="244" idx="2"/>
              <a:endCxn id="245" idx="0"/>
            </p:cNvCxnSpPr>
            <p:nvPr/>
          </p:nvCxnSpPr>
          <p:spPr>
            <a:xfrm>
              <a:off x="919266" y="4754059"/>
              <a:ext cx="3900" cy="464100"/>
            </a:xfrm>
            <a:prstGeom prst="straightConnector1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48" name="Google Shape;248;g3160f71f742_0_1757"/>
            <p:cNvPicPr preferRelativeResize="0"/>
            <p:nvPr/>
          </p:nvPicPr>
          <p:blipFill rotWithShape="1">
            <a:blip r:embed="rId7">
              <a:alphaModFix/>
            </a:blip>
            <a:srcRect b="8577" l="9158" r="6744" t="7231"/>
            <a:stretch/>
          </p:blipFill>
          <p:spPr>
            <a:xfrm>
              <a:off x="1372825" y="4151038"/>
              <a:ext cx="539700" cy="540261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49" name="Google Shape;249;g3160f71f742_0_1757"/>
            <p:cNvCxnSpPr>
              <a:stCxn id="242" idx="1"/>
              <a:endCxn id="245" idx="1"/>
            </p:cNvCxnSpPr>
            <p:nvPr/>
          </p:nvCxnSpPr>
          <p:spPr>
            <a:xfrm>
              <a:off x="448225" y="3142900"/>
              <a:ext cx="62400" cy="2591100"/>
            </a:xfrm>
            <a:prstGeom prst="bentConnector3">
              <a:avLst>
                <a:gd fmla="val -654989" name="adj1"/>
              </a:avLst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0" name="Google Shape;250;g3160f71f742_0_1757"/>
            <p:cNvCxnSpPr>
              <a:stCxn id="242" idx="3"/>
              <a:endCxn id="248" idx="0"/>
            </p:cNvCxnSpPr>
            <p:nvPr/>
          </p:nvCxnSpPr>
          <p:spPr>
            <a:xfrm>
              <a:off x="1386175" y="3142900"/>
              <a:ext cx="256500" cy="1008000"/>
            </a:xfrm>
            <a:prstGeom prst="bentConnector2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1" name="Google Shape;251;g3160f71f742_0_1757"/>
            <p:cNvCxnSpPr>
              <a:stCxn id="248" idx="2"/>
              <a:endCxn id="245" idx="3"/>
            </p:cNvCxnSpPr>
            <p:nvPr/>
          </p:nvCxnSpPr>
          <p:spPr>
            <a:xfrm rot="5400000">
              <a:off x="967675" y="5059099"/>
              <a:ext cx="1042800" cy="307200"/>
            </a:xfrm>
            <a:prstGeom prst="bentConnector2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" name="Google Shape;252;g3160f71f742_0_1757"/>
            <p:cNvCxnSpPr>
              <a:stCxn id="242" idx="3"/>
              <a:endCxn id="253" idx="0"/>
            </p:cNvCxnSpPr>
            <p:nvPr/>
          </p:nvCxnSpPr>
          <p:spPr>
            <a:xfrm>
              <a:off x="1386175" y="3142900"/>
              <a:ext cx="1040400" cy="451500"/>
            </a:xfrm>
            <a:prstGeom prst="bentConnector2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53" name="Google Shape;253;g3160f71f742_0_1757"/>
            <p:cNvPicPr preferRelativeResize="0"/>
            <p:nvPr/>
          </p:nvPicPr>
          <p:blipFill rotWithShape="1">
            <a:blip r:embed="rId7">
              <a:alphaModFix/>
            </a:blip>
            <a:srcRect b="8577" l="9158" r="6744" t="7231"/>
            <a:stretch/>
          </p:blipFill>
          <p:spPr>
            <a:xfrm>
              <a:off x="2156716" y="3594413"/>
              <a:ext cx="539700" cy="540261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54" name="Google Shape;254;g3160f71f742_0_1757"/>
            <p:cNvPicPr preferRelativeResize="0"/>
            <p:nvPr/>
          </p:nvPicPr>
          <p:blipFill rotWithShape="1">
            <a:blip r:embed="rId5">
              <a:alphaModFix/>
            </a:blip>
            <a:srcRect b="20105" l="18954" r="17965" t="18351"/>
            <a:stretch/>
          </p:blipFill>
          <p:spPr>
            <a:xfrm>
              <a:off x="2125516" y="4766863"/>
              <a:ext cx="608100" cy="593296"/>
            </a:xfrm>
            <a:prstGeom prst="rect">
              <a:avLst/>
            </a:prstGeom>
            <a:noFill/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55" name="Google Shape;255;g3160f71f742_0_1757"/>
            <p:cNvCxnSpPr>
              <a:stCxn id="253" idx="2"/>
              <a:endCxn id="254" idx="0"/>
            </p:cNvCxnSpPr>
            <p:nvPr/>
          </p:nvCxnSpPr>
          <p:spPr>
            <a:xfrm>
              <a:off x="2426566" y="4134674"/>
              <a:ext cx="3000" cy="632100"/>
            </a:xfrm>
            <a:prstGeom prst="straightConnector1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g3160f71f742_0_1757"/>
            <p:cNvCxnSpPr>
              <a:stCxn id="254" idx="2"/>
              <a:endCxn id="245" idx="3"/>
            </p:cNvCxnSpPr>
            <p:nvPr/>
          </p:nvCxnSpPr>
          <p:spPr>
            <a:xfrm rot="5400000">
              <a:off x="1695616" y="5000009"/>
              <a:ext cx="373800" cy="1094100"/>
            </a:xfrm>
            <a:prstGeom prst="bentConnector2">
              <a:avLst/>
            </a:prstGeom>
            <a:noFill/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60f71f742_0_1819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262" name="Google Shape;262;g3160f71f742_0_1819"/>
          <p:cNvSpPr txBox="1"/>
          <p:nvPr>
            <p:ph idx="2" type="body"/>
          </p:nvPr>
        </p:nvSpPr>
        <p:spPr>
          <a:xfrm>
            <a:off x="125100" y="11230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1       Ingestion des données brutes       </a:t>
            </a:r>
            <a:r>
              <a:rPr lang="fr-FR">
                <a:solidFill>
                  <a:srgbClr val="EF7F13"/>
                </a:solidFill>
              </a:rPr>
              <a:t>CIPS Data Store</a:t>
            </a:r>
            <a:r>
              <a:rPr lang="fr-FR"/>
              <a:t>  </a:t>
            </a:r>
            <a:endParaRPr/>
          </a:p>
        </p:txBody>
      </p:sp>
      <p:sp>
        <p:nvSpPr>
          <p:cNvPr id="263" name="Google Shape;263;g3160f71f742_0_1819"/>
          <p:cNvSpPr/>
          <p:nvPr/>
        </p:nvSpPr>
        <p:spPr>
          <a:xfrm>
            <a:off x="2468550" y="1320813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160f71f742_0_1819"/>
          <p:cNvSpPr/>
          <p:nvPr/>
        </p:nvSpPr>
        <p:spPr>
          <a:xfrm>
            <a:off x="7888938" y="1320825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160f71f742_0_1819"/>
          <p:cNvSpPr txBox="1"/>
          <p:nvPr>
            <p:ph idx="2" type="body"/>
          </p:nvPr>
        </p:nvSpPr>
        <p:spPr>
          <a:xfrm>
            <a:off x="2916150" y="2159375"/>
            <a:ext cx="63597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None/>
            </a:pPr>
            <a:r>
              <a:rPr lang="fr-FR"/>
              <a:t>Architecture : Décomposition en 4 stacks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None/>
            </a:pPr>
            <a:r>
              <a:t/>
            </a:r>
            <a:endParaRPr/>
          </a:p>
        </p:txBody>
      </p:sp>
      <p:pic>
        <p:nvPicPr>
          <p:cNvPr id="266" name="Google Shape;266;g3160f71f742_0_1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100" y="2982227"/>
            <a:ext cx="9144000" cy="313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60f71f742_0_1713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272" name="Google Shape;272;g3160f71f742_0_1713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2       Exploration données et dvpt algorithme      </a:t>
            </a:r>
            <a:r>
              <a:rPr lang="fr-FR">
                <a:solidFill>
                  <a:srgbClr val="EF7F13"/>
                </a:solidFill>
              </a:rPr>
              <a:t>CIPS LAB</a:t>
            </a:r>
            <a:r>
              <a:rPr lang="fr-FR"/>
              <a:t>  </a:t>
            </a:r>
            <a:endParaRPr/>
          </a:p>
        </p:txBody>
      </p:sp>
      <p:sp>
        <p:nvSpPr>
          <p:cNvPr id="273" name="Google Shape;273;g3160f71f742_0_1713"/>
          <p:cNvSpPr/>
          <p:nvPr/>
        </p:nvSpPr>
        <p:spPr>
          <a:xfrm rot="-847683">
            <a:off x="8084418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60f71f742_0_1713"/>
          <p:cNvSpPr/>
          <p:nvPr/>
        </p:nvSpPr>
        <p:spPr>
          <a:xfrm flipH="1" rot="847683">
            <a:off x="650279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160f71f742_0_1713"/>
          <p:cNvSpPr/>
          <p:nvPr/>
        </p:nvSpPr>
        <p:spPr>
          <a:xfrm rot="-2092642">
            <a:off x="7959742" y="4372258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160f71f742_0_1713"/>
          <p:cNvSpPr/>
          <p:nvPr/>
        </p:nvSpPr>
        <p:spPr>
          <a:xfrm>
            <a:off x="8008701" y="51909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160f71f742_0_1713"/>
          <p:cNvSpPr/>
          <p:nvPr/>
        </p:nvSpPr>
        <p:spPr>
          <a:xfrm rot="-847683">
            <a:off x="4920007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160f71f742_0_1713"/>
          <p:cNvSpPr/>
          <p:nvPr/>
        </p:nvSpPr>
        <p:spPr>
          <a:xfrm rot="-2092642">
            <a:off x="6414330" y="3967119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160f71f742_0_1713"/>
          <p:cNvSpPr/>
          <p:nvPr/>
        </p:nvSpPr>
        <p:spPr>
          <a:xfrm rot="10800000">
            <a:off x="6464498" y="32127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160f71f742_0_1713"/>
          <p:cNvSpPr/>
          <p:nvPr/>
        </p:nvSpPr>
        <p:spPr>
          <a:xfrm flipH="1" rot="847683">
            <a:off x="3329825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3160f71f742_0_1713"/>
          <p:cNvGrpSpPr/>
          <p:nvPr/>
        </p:nvGrpSpPr>
        <p:grpSpPr>
          <a:xfrm>
            <a:off x="4833863" y="4325313"/>
            <a:ext cx="270070" cy="966106"/>
            <a:chOff x="3768817" y="2541798"/>
            <a:chExt cx="218999" cy="651937"/>
          </a:xfrm>
        </p:grpSpPr>
        <p:sp>
          <p:nvSpPr>
            <p:cNvPr id="282" name="Google Shape;282;g3160f71f742_0_1713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3160f71f742_0_1713"/>
            <p:cNvSpPr/>
            <p:nvPr/>
          </p:nvSpPr>
          <p:spPr>
            <a:xfrm>
              <a:off x="3833325" y="312623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3160f71f742_0_1713"/>
          <p:cNvSpPr/>
          <p:nvPr/>
        </p:nvSpPr>
        <p:spPr>
          <a:xfrm rot="-847683">
            <a:off x="175560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3160f71f742_0_1713"/>
          <p:cNvGrpSpPr/>
          <p:nvPr/>
        </p:nvGrpSpPr>
        <p:grpSpPr>
          <a:xfrm>
            <a:off x="3243476" y="3252489"/>
            <a:ext cx="270070" cy="992177"/>
            <a:chOff x="2381491" y="1797165"/>
            <a:chExt cx="218999" cy="669530"/>
          </a:xfrm>
        </p:grpSpPr>
        <p:sp>
          <p:nvSpPr>
            <p:cNvPr id="286" name="Google Shape;286;g3160f71f742_0_1713"/>
            <p:cNvSpPr/>
            <p:nvPr/>
          </p:nvSpPr>
          <p:spPr>
            <a:xfrm rot="10800000">
              <a:off x="2448800" y="1797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3160f71f742_0_1713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g3160f71f742_0_1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250" y="3054856"/>
            <a:ext cx="2295976" cy="8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160f71f742_0_1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72" y="4106948"/>
            <a:ext cx="1589515" cy="10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g3160f71f742_0_1713"/>
          <p:cNvGrpSpPr/>
          <p:nvPr/>
        </p:nvGrpSpPr>
        <p:grpSpPr>
          <a:xfrm>
            <a:off x="2637080" y="2159360"/>
            <a:ext cx="1498438" cy="1088559"/>
            <a:chOff x="1985425" y="490532"/>
            <a:chExt cx="1332300" cy="918538"/>
          </a:xfrm>
        </p:grpSpPr>
        <p:sp>
          <p:nvSpPr>
            <p:cNvPr id="291" name="Google Shape;291;g3160f71f742_0_1713"/>
            <p:cNvSpPr/>
            <p:nvPr/>
          </p:nvSpPr>
          <p:spPr>
            <a:xfrm>
              <a:off x="1985425" y="779370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Transmet CIPS DS received and store raw data images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3160f71f742_0_1713"/>
            <p:cNvSpPr/>
            <p:nvPr/>
          </p:nvSpPr>
          <p:spPr>
            <a:xfrm>
              <a:off x="1985425" y="490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RAW IMAGES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3" name="Google Shape;293;g3160f71f742_0_17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258" y="3429166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160f71f742_0_17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754" y="4164240"/>
            <a:ext cx="607475" cy="639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g3160f71f742_0_1713"/>
          <p:cNvGrpSpPr/>
          <p:nvPr/>
        </p:nvGrpSpPr>
        <p:grpSpPr>
          <a:xfrm>
            <a:off x="4218516" y="5321048"/>
            <a:ext cx="1498438" cy="1084011"/>
            <a:chOff x="5130375" y="2071477"/>
            <a:chExt cx="1332300" cy="914700"/>
          </a:xfrm>
        </p:grpSpPr>
        <p:sp>
          <p:nvSpPr>
            <p:cNvPr id="296" name="Google Shape;296;g3160f71f742_0_1713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Before operational deployment scripts was trained and test on CIPS LAB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g3160f71f742_0_1713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8" name="Google Shape;298;g3160f71f742_0_17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6756" y="4713084"/>
            <a:ext cx="404991" cy="4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g3160f71f742_0_1713"/>
          <p:cNvGrpSpPr/>
          <p:nvPr/>
        </p:nvGrpSpPr>
        <p:grpSpPr>
          <a:xfrm>
            <a:off x="5768400" y="2129341"/>
            <a:ext cx="1498438" cy="1084011"/>
            <a:chOff x="3798075" y="3373802"/>
            <a:chExt cx="1332300" cy="914700"/>
          </a:xfrm>
        </p:grpSpPr>
        <p:sp>
          <p:nvSpPr>
            <p:cNvPr id="300" name="Google Shape;300;g3160f71f742_0_1713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Geotiff image production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Tasks execution monitoring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Relaunch if need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3160f71f742_0_1713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MONITORING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2" name="Google Shape;302;g3160f71f742_0_17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9283" y="3368882"/>
            <a:ext cx="1538960" cy="49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g3160f71f742_0_1713"/>
          <p:cNvGrpSpPr/>
          <p:nvPr/>
        </p:nvGrpSpPr>
        <p:grpSpPr>
          <a:xfrm>
            <a:off x="7314163" y="5291335"/>
            <a:ext cx="1498438" cy="1084011"/>
            <a:chOff x="2465775" y="2071477"/>
            <a:chExt cx="1332300" cy="914700"/>
          </a:xfrm>
        </p:grpSpPr>
        <p:sp>
          <p:nvSpPr>
            <p:cNvPr id="304" name="Google Shape;304;g3160f71f742_0_1713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Through API CIPS DE share produced images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DS can store for longer time 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g3160f71f742_0_1713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AND SHARE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g3160f71f742_0_17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19" y="4698228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160f71f742_0_17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9317" y="4698954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160f71f742_0_17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549" y="3940551"/>
            <a:ext cx="865951" cy="4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160f71f742_0_17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550" y="4579625"/>
            <a:ext cx="865951" cy="49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160f71f742_0_1713"/>
          <p:cNvSpPr/>
          <p:nvPr/>
        </p:nvSpPr>
        <p:spPr>
          <a:xfrm>
            <a:off x="2332650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160f71f742_0_1713"/>
          <p:cNvSpPr/>
          <p:nvPr/>
        </p:nvSpPr>
        <p:spPr>
          <a:xfrm>
            <a:off x="9151700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60f71f742_0_1845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317" name="Google Shape;317;g3160f71f742_0_1845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2       Exploration données et dvpt algorithme      </a:t>
            </a:r>
            <a:r>
              <a:rPr lang="fr-FR">
                <a:solidFill>
                  <a:srgbClr val="EF7F13"/>
                </a:solidFill>
              </a:rPr>
              <a:t>CIPS LAB</a:t>
            </a:r>
            <a:r>
              <a:rPr lang="fr-FR"/>
              <a:t>  </a:t>
            </a:r>
            <a:endParaRPr/>
          </a:p>
        </p:txBody>
      </p:sp>
      <p:sp>
        <p:nvSpPr>
          <p:cNvPr id="318" name="Google Shape;318;g3160f71f742_0_1845"/>
          <p:cNvSpPr/>
          <p:nvPr/>
        </p:nvSpPr>
        <p:spPr>
          <a:xfrm>
            <a:off x="2332650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160f71f742_0_1845"/>
          <p:cNvSpPr/>
          <p:nvPr/>
        </p:nvSpPr>
        <p:spPr>
          <a:xfrm>
            <a:off x="9151700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160f71f742_0_1845"/>
          <p:cNvSpPr txBox="1"/>
          <p:nvPr>
            <p:ph idx="2" type="body"/>
          </p:nvPr>
        </p:nvSpPr>
        <p:spPr>
          <a:xfrm>
            <a:off x="63725" y="2152100"/>
            <a:ext cx="7221900" cy="3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600"/>
              <a:t>Un environnement de développement interactif pour:</a:t>
            </a:r>
            <a:endParaRPr sz="26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Explorer les datas stockées dans le CIPS DS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Point de montage NFS sur les workers de calcul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Développer et tester les futures tâches du CIPS TC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Environnement proche de la future production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Faire tourner les algorithmes ayant besoins de beaucoup de ressources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NB exécutés sur les workers de calculs</a:t>
            </a:r>
            <a:endParaRPr/>
          </a:p>
        </p:txBody>
      </p:sp>
      <p:pic>
        <p:nvPicPr>
          <p:cNvPr id="321" name="Google Shape;321;g3160f71f742_0_1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3375" y="1786400"/>
            <a:ext cx="4227955" cy="453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>
            <p:ph idx="1" type="body"/>
          </p:nvPr>
        </p:nvSpPr>
        <p:spPr>
          <a:xfrm>
            <a:off x="781396" y="182563"/>
            <a:ext cx="10016779" cy="4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33" name="Google Shape;33;p2"/>
          <p:cNvSpPr txBox="1"/>
          <p:nvPr>
            <p:ph idx="2" type="body"/>
          </p:nvPr>
        </p:nvSpPr>
        <p:spPr>
          <a:xfrm>
            <a:off x="125095" y="1130300"/>
            <a:ext cx="11941810" cy="495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CIPS - Généralités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SIM - Architecture Générale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Le CIPS dans son ensemble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Architecture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Présentation des modules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Char char="•"/>
            </a:pPr>
            <a:r>
              <a:rPr lang="fr-FR"/>
              <a:t>CIPS LAB / TC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00"/>
              <a:buChar char="•"/>
            </a:pPr>
            <a:r>
              <a:rPr lang="fr-FR"/>
              <a:t>CIPS DS-DE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fr-FR"/>
              <a:t>Retour sur le Data Flow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Dataflow des produits à valeur ajoutée (CIPS TC)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Data List Vigiclimm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60f71f742_0_1907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327" name="Google Shape;327;g3160f71f742_0_1907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3       Créer projet et définir une exécution récurrente       </a:t>
            </a:r>
            <a:r>
              <a:rPr lang="fr-FR">
                <a:solidFill>
                  <a:srgbClr val="EF7F13"/>
                </a:solidFill>
              </a:rPr>
              <a:t>CIPS TC</a:t>
            </a:r>
            <a:r>
              <a:rPr lang="fr-FR"/>
              <a:t>  </a:t>
            </a:r>
            <a:endParaRPr/>
          </a:p>
        </p:txBody>
      </p:sp>
      <p:sp>
        <p:nvSpPr>
          <p:cNvPr id="328" name="Google Shape;328;g3160f71f742_0_1907"/>
          <p:cNvSpPr/>
          <p:nvPr/>
        </p:nvSpPr>
        <p:spPr>
          <a:xfrm rot="-847683">
            <a:off x="8084418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160f71f742_0_1907"/>
          <p:cNvSpPr/>
          <p:nvPr/>
        </p:nvSpPr>
        <p:spPr>
          <a:xfrm flipH="1" rot="847683">
            <a:off x="650279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160f71f742_0_1907"/>
          <p:cNvSpPr/>
          <p:nvPr/>
        </p:nvSpPr>
        <p:spPr>
          <a:xfrm rot="-2092642">
            <a:off x="7959742" y="4372258"/>
            <a:ext cx="208806" cy="227974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160f71f742_0_1907"/>
          <p:cNvSpPr/>
          <p:nvPr/>
        </p:nvSpPr>
        <p:spPr>
          <a:xfrm>
            <a:off x="8008701" y="51909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160f71f742_0_1907"/>
          <p:cNvSpPr/>
          <p:nvPr/>
        </p:nvSpPr>
        <p:spPr>
          <a:xfrm rot="-847683">
            <a:off x="4920007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160f71f742_0_1907"/>
          <p:cNvSpPr/>
          <p:nvPr/>
        </p:nvSpPr>
        <p:spPr>
          <a:xfrm rot="-2092642">
            <a:off x="6414330" y="3967119"/>
            <a:ext cx="208806" cy="227974"/>
          </a:xfrm>
          <a:prstGeom prst="ellipse">
            <a:avLst/>
          </a:prstGeom>
          <a:solidFill>
            <a:srgbClr val="EF7F13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160f71f742_0_1907"/>
          <p:cNvSpPr/>
          <p:nvPr/>
        </p:nvSpPr>
        <p:spPr>
          <a:xfrm rot="10800000">
            <a:off x="6464498" y="32127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160f71f742_0_1907"/>
          <p:cNvSpPr/>
          <p:nvPr/>
        </p:nvSpPr>
        <p:spPr>
          <a:xfrm flipH="1" rot="847683">
            <a:off x="3329825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g3160f71f742_0_1907"/>
          <p:cNvGrpSpPr/>
          <p:nvPr/>
        </p:nvGrpSpPr>
        <p:grpSpPr>
          <a:xfrm>
            <a:off x="4833863" y="4325313"/>
            <a:ext cx="270070" cy="966106"/>
            <a:chOff x="3768817" y="2541798"/>
            <a:chExt cx="218999" cy="651937"/>
          </a:xfrm>
        </p:grpSpPr>
        <p:sp>
          <p:nvSpPr>
            <p:cNvPr id="337" name="Google Shape;337;g3160f71f742_0_1907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3160f71f742_0_1907"/>
            <p:cNvSpPr/>
            <p:nvPr/>
          </p:nvSpPr>
          <p:spPr>
            <a:xfrm>
              <a:off x="3833325" y="312623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g3160f71f742_0_1907"/>
          <p:cNvSpPr/>
          <p:nvPr/>
        </p:nvSpPr>
        <p:spPr>
          <a:xfrm rot="-847683">
            <a:off x="175560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g3160f71f742_0_1907"/>
          <p:cNvGrpSpPr/>
          <p:nvPr/>
        </p:nvGrpSpPr>
        <p:grpSpPr>
          <a:xfrm>
            <a:off x="3243476" y="3252489"/>
            <a:ext cx="270070" cy="992177"/>
            <a:chOff x="2381491" y="1797165"/>
            <a:chExt cx="218999" cy="669530"/>
          </a:xfrm>
        </p:grpSpPr>
        <p:sp>
          <p:nvSpPr>
            <p:cNvPr id="341" name="Google Shape;341;g3160f71f742_0_1907"/>
            <p:cNvSpPr/>
            <p:nvPr/>
          </p:nvSpPr>
          <p:spPr>
            <a:xfrm rot="10800000">
              <a:off x="2448800" y="1797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3160f71f742_0_1907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g3160f71f742_0_19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250" y="3054856"/>
            <a:ext cx="2295976" cy="8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160f71f742_0_19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72" y="4106948"/>
            <a:ext cx="1589515" cy="10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g3160f71f742_0_1907"/>
          <p:cNvGrpSpPr/>
          <p:nvPr/>
        </p:nvGrpSpPr>
        <p:grpSpPr>
          <a:xfrm>
            <a:off x="2637080" y="2159360"/>
            <a:ext cx="1498438" cy="1088559"/>
            <a:chOff x="1985425" y="490532"/>
            <a:chExt cx="1332300" cy="918538"/>
          </a:xfrm>
        </p:grpSpPr>
        <p:sp>
          <p:nvSpPr>
            <p:cNvPr id="346" name="Google Shape;346;g3160f71f742_0_1907"/>
            <p:cNvSpPr/>
            <p:nvPr/>
          </p:nvSpPr>
          <p:spPr>
            <a:xfrm>
              <a:off x="1985425" y="779370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Transmet CIPS DS received and store raw data images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3160f71f742_0_1907"/>
            <p:cNvSpPr/>
            <p:nvPr/>
          </p:nvSpPr>
          <p:spPr>
            <a:xfrm>
              <a:off x="1985425" y="490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RAW IMAGES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8" name="Google Shape;348;g3160f71f742_0_19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258" y="3429166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60f71f742_0_19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754" y="4164240"/>
            <a:ext cx="607475" cy="639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g3160f71f742_0_1907"/>
          <p:cNvGrpSpPr/>
          <p:nvPr/>
        </p:nvGrpSpPr>
        <p:grpSpPr>
          <a:xfrm>
            <a:off x="4218516" y="5321048"/>
            <a:ext cx="1498438" cy="1084011"/>
            <a:chOff x="5130375" y="2071477"/>
            <a:chExt cx="1332300" cy="914700"/>
          </a:xfrm>
        </p:grpSpPr>
        <p:sp>
          <p:nvSpPr>
            <p:cNvPr id="351" name="Google Shape;351;g3160f71f742_0_1907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Before operational deployment scripts was trained and test on CIPS LAB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g3160f71f742_0_1907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3" name="Google Shape;353;g3160f71f742_0_19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6756" y="4713084"/>
            <a:ext cx="404991" cy="4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g3160f71f742_0_1907"/>
          <p:cNvGrpSpPr/>
          <p:nvPr/>
        </p:nvGrpSpPr>
        <p:grpSpPr>
          <a:xfrm>
            <a:off x="5768400" y="2129341"/>
            <a:ext cx="1498438" cy="1084011"/>
            <a:chOff x="3798075" y="3373802"/>
            <a:chExt cx="1332300" cy="914700"/>
          </a:xfrm>
        </p:grpSpPr>
        <p:sp>
          <p:nvSpPr>
            <p:cNvPr id="355" name="Google Shape;355;g3160f71f742_0_1907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Geotiff image production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Tasks execution monitoring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Relaunch if need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3160f71f742_0_1907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MONITORING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" name="Google Shape;357;g3160f71f742_0_19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9283" y="3368882"/>
            <a:ext cx="1538960" cy="49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g3160f71f742_0_1907"/>
          <p:cNvGrpSpPr/>
          <p:nvPr/>
        </p:nvGrpSpPr>
        <p:grpSpPr>
          <a:xfrm>
            <a:off x="7314163" y="5291335"/>
            <a:ext cx="1498438" cy="1084011"/>
            <a:chOff x="2465775" y="2071477"/>
            <a:chExt cx="1332300" cy="914700"/>
          </a:xfrm>
        </p:grpSpPr>
        <p:sp>
          <p:nvSpPr>
            <p:cNvPr id="359" name="Google Shape;359;g3160f71f742_0_1907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Through API CIPS DE share produced images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DS can store for longer time 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g3160f71f742_0_1907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AND SHARE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g3160f71f742_0_19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19" y="4698228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160f71f742_0_19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9317" y="4698954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160f71f742_0_19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549" y="3940551"/>
            <a:ext cx="865951" cy="4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160f71f742_0_19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550" y="4579625"/>
            <a:ext cx="865951" cy="49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160f71f742_0_1907"/>
          <p:cNvSpPr/>
          <p:nvPr/>
        </p:nvSpPr>
        <p:spPr>
          <a:xfrm>
            <a:off x="17822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160f71f742_0_1907"/>
          <p:cNvSpPr/>
          <p:nvPr/>
        </p:nvSpPr>
        <p:spPr>
          <a:xfrm>
            <a:off x="98735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60f71f742_0_1951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372" name="Google Shape;372;g3160f71f742_0_1951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3       Créer projet et définir une exécution récurrente       </a:t>
            </a:r>
            <a:r>
              <a:rPr lang="fr-FR">
                <a:solidFill>
                  <a:srgbClr val="EF7F13"/>
                </a:solidFill>
              </a:rPr>
              <a:t>CIPS TC</a:t>
            </a:r>
            <a:r>
              <a:rPr lang="fr-FR"/>
              <a:t>  </a:t>
            </a:r>
            <a:endParaRPr/>
          </a:p>
        </p:txBody>
      </p:sp>
      <p:sp>
        <p:nvSpPr>
          <p:cNvPr id="373" name="Google Shape;373;g3160f71f742_0_1951"/>
          <p:cNvSpPr/>
          <p:nvPr/>
        </p:nvSpPr>
        <p:spPr>
          <a:xfrm>
            <a:off x="17822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3160f71f742_0_1951"/>
          <p:cNvSpPr/>
          <p:nvPr/>
        </p:nvSpPr>
        <p:spPr>
          <a:xfrm>
            <a:off x="98735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160f71f742_0_1951"/>
          <p:cNvSpPr txBox="1"/>
          <p:nvPr>
            <p:ph idx="2" type="body"/>
          </p:nvPr>
        </p:nvSpPr>
        <p:spPr>
          <a:xfrm>
            <a:off x="63725" y="2152100"/>
            <a:ext cx="7221900" cy="4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600"/>
              <a:t>Pourquoi le CIPS TC?</a:t>
            </a:r>
            <a:endParaRPr sz="26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Définir des tâches récurrentes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Planifier l'exécution des tâches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Contrôler l'exécution des traitements </a:t>
            </a:r>
            <a:endParaRPr/>
          </a:p>
          <a:p>
            <a:pPr indent="0" lvl="0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600"/>
              <a:t>Comment ça fonctionne?</a:t>
            </a:r>
            <a:endParaRPr sz="26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Portail web → Définition des flows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Scheduler → Suivi d'exécution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Workflow manager → gestion ressources IT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Exécution tâches </a:t>
            </a:r>
            <a:endParaRPr sz="2600"/>
          </a:p>
        </p:txBody>
      </p:sp>
      <p:pic>
        <p:nvPicPr>
          <p:cNvPr id="376" name="Google Shape;376;g3160f71f742_0_1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575" y="2316775"/>
            <a:ext cx="1727300" cy="12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160f71f742_0_19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101" y="5138825"/>
            <a:ext cx="453636" cy="4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160f71f742_0_19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936" y="4484300"/>
            <a:ext cx="332749" cy="28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60f71f742_0_19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0583" y="4505691"/>
            <a:ext cx="711942" cy="2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160f71f742_0_19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3100" y="4462525"/>
            <a:ext cx="332749" cy="33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160f71f742_0_19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5600" y="4817050"/>
            <a:ext cx="332749" cy="33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160f71f742_0_19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85600" y="4828027"/>
            <a:ext cx="1307500" cy="3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60f71f742_0_19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85625" y="4171175"/>
            <a:ext cx="4601575" cy="183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160f71f742_0_19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85626" y="2301050"/>
            <a:ext cx="2344598" cy="13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160f71f742_0_19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7999" y="5527325"/>
            <a:ext cx="683026" cy="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160f71f742_0_19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4625" y="5504850"/>
            <a:ext cx="332749" cy="3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60f71f742_0_2009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pic>
        <p:nvPicPr>
          <p:cNvPr id="392" name="Google Shape;392;g3160f71f742_0_2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025" y="5720025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160f71f742_0_2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707" y="857963"/>
            <a:ext cx="10066586" cy="5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60f71f742_0_2015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399" name="Google Shape;399;g3160f71f742_0_2015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4       Mise à disposition des données       </a:t>
            </a:r>
            <a:r>
              <a:rPr lang="fr-FR">
                <a:solidFill>
                  <a:srgbClr val="EF7F13"/>
                </a:solidFill>
              </a:rPr>
              <a:t>CIPS DE</a:t>
            </a:r>
            <a:r>
              <a:rPr lang="fr-FR"/>
              <a:t>  </a:t>
            </a:r>
            <a:endParaRPr/>
          </a:p>
        </p:txBody>
      </p:sp>
      <p:sp>
        <p:nvSpPr>
          <p:cNvPr id="400" name="Google Shape;400;g3160f71f742_0_2015"/>
          <p:cNvSpPr/>
          <p:nvPr/>
        </p:nvSpPr>
        <p:spPr>
          <a:xfrm rot="-847683">
            <a:off x="8084418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F7CAAC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160f71f742_0_2015"/>
          <p:cNvSpPr/>
          <p:nvPr/>
        </p:nvSpPr>
        <p:spPr>
          <a:xfrm flipH="1" rot="847683">
            <a:off x="650279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160f71f742_0_2015"/>
          <p:cNvSpPr/>
          <p:nvPr/>
        </p:nvSpPr>
        <p:spPr>
          <a:xfrm rot="-2092642">
            <a:off x="7959742" y="4372258"/>
            <a:ext cx="208806" cy="227974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160f71f742_0_2015"/>
          <p:cNvSpPr/>
          <p:nvPr/>
        </p:nvSpPr>
        <p:spPr>
          <a:xfrm>
            <a:off x="8008701" y="51909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160f71f742_0_2015"/>
          <p:cNvSpPr/>
          <p:nvPr/>
        </p:nvSpPr>
        <p:spPr>
          <a:xfrm rot="-847683">
            <a:off x="4920007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160f71f742_0_2015"/>
          <p:cNvSpPr/>
          <p:nvPr/>
        </p:nvSpPr>
        <p:spPr>
          <a:xfrm rot="-2092642">
            <a:off x="6414330" y="3967119"/>
            <a:ext cx="208806" cy="227974"/>
          </a:xfrm>
          <a:prstGeom prst="ellipse">
            <a:avLst/>
          </a:prstGeom>
          <a:solidFill>
            <a:srgbClr val="EF7F13"/>
          </a:solidFill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160f71f742_0_2015"/>
          <p:cNvSpPr/>
          <p:nvPr/>
        </p:nvSpPr>
        <p:spPr>
          <a:xfrm rot="10800000">
            <a:off x="6464498" y="3212745"/>
            <a:ext cx="109800" cy="99900"/>
          </a:xfrm>
          <a:prstGeom prst="triangle">
            <a:avLst>
              <a:gd fmla="val 50000" name="adj"/>
            </a:avLst>
          </a:prstGeom>
          <a:solidFill>
            <a:srgbClr val="199D62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160f71f742_0_2015"/>
          <p:cNvSpPr/>
          <p:nvPr/>
        </p:nvSpPr>
        <p:spPr>
          <a:xfrm flipH="1" rot="847683">
            <a:off x="3329825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g3160f71f742_0_2015"/>
          <p:cNvGrpSpPr/>
          <p:nvPr/>
        </p:nvGrpSpPr>
        <p:grpSpPr>
          <a:xfrm>
            <a:off x="4833863" y="4325313"/>
            <a:ext cx="270070" cy="966106"/>
            <a:chOff x="3768817" y="2541798"/>
            <a:chExt cx="218999" cy="651937"/>
          </a:xfrm>
        </p:grpSpPr>
        <p:sp>
          <p:nvSpPr>
            <p:cNvPr id="409" name="Google Shape;409;g3160f71f742_0_201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3160f71f742_0_2015"/>
            <p:cNvSpPr/>
            <p:nvPr/>
          </p:nvSpPr>
          <p:spPr>
            <a:xfrm>
              <a:off x="3833325" y="312623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g3160f71f742_0_2015"/>
          <p:cNvSpPr/>
          <p:nvPr/>
        </p:nvSpPr>
        <p:spPr>
          <a:xfrm rot="-847683">
            <a:off x="1755606" y="4242953"/>
            <a:ext cx="1680119" cy="85624"/>
          </a:xfrm>
          <a:prstGeom prst="roundRect">
            <a:avLst>
              <a:gd fmla="val 50000" name="adj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g3160f71f742_0_2015"/>
          <p:cNvGrpSpPr/>
          <p:nvPr/>
        </p:nvGrpSpPr>
        <p:grpSpPr>
          <a:xfrm>
            <a:off x="3243476" y="3252489"/>
            <a:ext cx="270070" cy="992177"/>
            <a:chOff x="2381491" y="1797165"/>
            <a:chExt cx="218999" cy="669530"/>
          </a:xfrm>
        </p:grpSpPr>
        <p:sp>
          <p:nvSpPr>
            <p:cNvPr id="413" name="Google Shape;413;g3160f71f742_0_2015"/>
            <p:cNvSpPr/>
            <p:nvPr/>
          </p:nvSpPr>
          <p:spPr>
            <a:xfrm rot="10800000">
              <a:off x="2448800" y="1797165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99D62"/>
            </a:solidFill>
            <a:ln cap="flat" cmpd="sng" w="9525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3160f71f742_0_201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EF7F13"/>
            </a:solidFill>
            <a:ln cap="flat" cmpd="sng" w="38100">
              <a:solidFill>
                <a:srgbClr val="199D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g3160f71f742_0_2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250" y="3054856"/>
            <a:ext cx="2295976" cy="8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160f71f742_0_20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472" y="4106948"/>
            <a:ext cx="1589515" cy="10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3160f71f742_0_2015"/>
          <p:cNvGrpSpPr/>
          <p:nvPr/>
        </p:nvGrpSpPr>
        <p:grpSpPr>
          <a:xfrm>
            <a:off x="2637080" y="2159360"/>
            <a:ext cx="1498438" cy="1088559"/>
            <a:chOff x="1985425" y="490532"/>
            <a:chExt cx="1332300" cy="918538"/>
          </a:xfrm>
        </p:grpSpPr>
        <p:sp>
          <p:nvSpPr>
            <p:cNvPr id="418" name="Google Shape;418;g3160f71f742_0_2015"/>
            <p:cNvSpPr/>
            <p:nvPr/>
          </p:nvSpPr>
          <p:spPr>
            <a:xfrm>
              <a:off x="1985425" y="779370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Transmet CIPS DS received and store raw data images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3160f71f742_0_2015"/>
            <p:cNvSpPr/>
            <p:nvPr/>
          </p:nvSpPr>
          <p:spPr>
            <a:xfrm>
              <a:off x="1985425" y="490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RAW IMAGES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g3160f71f742_0_20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6258" y="3429166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160f71f742_0_20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754" y="4164240"/>
            <a:ext cx="607475" cy="639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g3160f71f742_0_2015"/>
          <p:cNvGrpSpPr/>
          <p:nvPr/>
        </p:nvGrpSpPr>
        <p:grpSpPr>
          <a:xfrm>
            <a:off x="4218516" y="5321048"/>
            <a:ext cx="1498438" cy="1084011"/>
            <a:chOff x="5130375" y="2071477"/>
            <a:chExt cx="1332300" cy="914700"/>
          </a:xfrm>
        </p:grpSpPr>
        <p:sp>
          <p:nvSpPr>
            <p:cNvPr id="423" name="Google Shape;423;g3160f71f742_0_2015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Before operational deployment scripts was trained and test on CIPS LAB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g3160f71f742_0_2015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25" name="Google Shape;425;g3160f71f742_0_20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6756" y="4713084"/>
            <a:ext cx="404991" cy="4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g3160f71f742_0_2015"/>
          <p:cNvGrpSpPr/>
          <p:nvPr/>
        </p:nvGrpSpPr>
        <p:grpSpPr>
          <a:xfrm>
            <a:off x="5768400" y="2129341"/>
            <a:ext cx="1498438" cy="1084011"/>
            <a:chOff x="3798075" y="3373802"/>
            <a:chExt cx="1332300" cy="914700"/>
          </a:xfrm>
        </p:grpSpPr>
        <p:sp>
          <p:nvSpPr>
            <p:cNvPr id="427" name="Google Shape;427;g3160f71f742_0_2015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Geotiff image production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Tasks execution monitoring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Relaunch if need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3160f71f742_0_2015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MONITORING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g3160f71f742_0_20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49283" y="3368882"/>
            <a:ext cx="1538960" cy="49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g3160f71f742_0_2015"/>
          <p:cNvGrpSpPr/>
          <p:nvPr/>
        </p:nvGrpSpPr>
        <p:grpSpPr>
          <a:xfrm>
            <a:off x="7314163" y="5291335"/>
            <a:ext cx="1498438" cy="1084011"/>
            <a:chOff x="2465775" y="2071477"/>
            <a:chExt cx="1332300" cy="914700"/>
          </a:xfrm>
        </p:grpSpPr>
        <p:sp>
          <p:nvSpPr>
            <p:cNvPr id="431" name="Google Shape;431;g3160f71f742_0_2015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Through API CIPS DE share produced images</a:t>
              </a:r>
              <a:b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DS can store for longer time 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g3160f71f742_0_2015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EF7F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fr-FR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STORE AND SHARE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3" name="Google Shape;433;g3160f71f742_0_20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719" y="4698228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160f71f742_0_20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9317" y="4698954"/>
            <a:ext cx="404989" cy="4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160f71f742_0_20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549" y="3940551"/>
            <a:ext cx="865951" cy="4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160f71f742_0_20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550" y="4579625"/>
            <a:ext cx="865951" cy="49472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160f71f742_0_2015"/>
          <p:cNvSpPr/>
          <p:nvPr/>
        </p:nvSpPr>
        <p:spPr>
          <a:xfrm>
            <a:off x="29252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3160f71f742_0_2015"/>
          <p:cNvSpPr/>
          <p:nvPr/>
        </p:nvSpPr>
        <p:spPr>
          <a:xfrm>
            <a:off x="86543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60f71f742_0_2059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Cas d’étude</a:t>
            </a:r>
            <a:endParaRPr/>
          </a:p>
        </p:txBody>
      </p:sp>
      <p:sp>
        <p:nvSpPr>
          <p:cNvPr id="444" name="Google Shape;444;g3160f71f742_0_2059"/>
          <p:cNvSpPr txBox="1"/>
          <p:nvPr>
            <p:ph idx="2" type="body"/>
          </p:nvPr>
        </p:nvSpPr>
        <p:spPr>
          <a:xfrm>
            <a:off x="125100" y="1130300"/>
            <a:ext cx="119418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fr-FR"/>
              <a:t>Etape 4       Mise à disposition des données       </a:t>
            </a:r>
            <a:r>
              <a:rPr lang="fr-FR">
                <a:solidFill>
                  <a:srgbClr val="EF7F13"/>
                </a:solidFill>
              </a:rPr>
              <a:t>CIPS DE</a:t>
            </a:r>
            <a:r>
              <a:rPr lang="fr-FR"/>
              <a:t>  </a:t>
            </a:r>
            <a:endParaRPr/>
          </a:p>
        </p:txBody>
      </p:sp>
      <p:sp>
        <p:nvSpPr>
          <p:cNvPr id="445" name="Google Shape;445;g3160f71f742_0_2059"/>
          <p:cNvSpPr/>
          <p:nvPr/>
        </p:nvSpPr>
        <p:spPr>
          <a:xfrm>
            <a:off x="29252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3160f71f742_0_2059"/>
          <p:cNvSpPr/>
          <p:nvPr/>
        </p:nvSpPr>
        <p:spPr>
          <a:xfrm>
            <a:off x="8654325" y="1302619"/>
            <a:ext cx="3864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7F13"/>
          </a:solidFill>
          <a:ln cap="flat" cmpd="sng" w="9525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3160f71f742_0_2059"/>
          <p:cNvSpPr txBox="1"/>
          <p:nvPr>
            <p:ph idx="2" type="body"/>
          </p:nvPr>
        </p:nvSpPr>
        <p:spPr>
          <a:xfrm>
            <a:off x="63725" y="2152100"/>
            <a:ext cx="7221900" cy="3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600"/>
              <a:t>Dédié aux produits en aval du SIM:</a:t>
            </a:r>
            <a:endParaRPr sz="26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Backend puissant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Basé sur le framework Synopsis (idem SW &amp; Météo France)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Visualisations avancées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Catalogue d’APIs (Aquisition, stockage, access)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 Frontend simplifié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Navigation dans le catalogue 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Aide à la définition d’APIs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Courte rétention des données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Administration trés proche de SynergieWeb</a:t>
            </a:r>
            <a:endParaRPr/>
          </a:p>
        </p:txBody>
      </p:sp>
      <p:pic>
        <p:nvPicPr>
          <p:cNvPr id="448" name="Google Shape;448;g3160f71f742_0_2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300" y="2292684"/>
            <a:ext cx="3521600" cy="134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160f71f742_0_20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4300" y="4007625"/>
            <a:ext cx="3521588" cy="22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"/>
          <p:cNvSpPr txBox="1"/>
          <p:nvPr>
            <p:ph idx="1" type="body"/>
          </p:nvPr>
        </p:nvSpPr>
        <p:spPr>
          <a:xfrm>
            <a:off x="1172094" y="2988515"/>
            <a:ext cx="10764981" cy="125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600"/>
              <a:buNone/>
            </a:pPr>
            <a:r>
              <a:rPr lang="fr-FR"/>
              <a:t>Merci à tous pour votre attention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1468b488ed_2_125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Architecture Technique - SIM</a:t>
            </a:r>
            <a:endParaRPr/>
          </a:p>
        </p:txBody>
      </p:sp>
      <p:pic>
        <p:nvPicPr>
          <p:cNvPr id="39" name="Google Shape;39;g31468b488ed_2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775" y="911100"/>
            <a:ext cx="9261176" cy="5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31468b488ed_2_125"/>
          <p:cNvSpPr/>
          <p:nvPr/>
        </p:nvSpPr>
        <p:spPr>
          <a:xfrm>
            <a:off x="4233575" y="2460425"/>
            <a:ext cx="1253400" cy="2397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160f71f742_0_0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Vue d’ensemble</a:t>
            </a:r>
            <a:endParaRPr/>
          </a:p>
        </p:txBody>
      </p:sp>
      <p:sp>
        <p:nvSpPr>
          <p:cNvPr id="46" name="Google Shape;46;g3160f71f742_0_0"/>
          <p:cNvSpPr txBox="1"/>
          <p:nvPr>
            <p:ph idx="2" type="body"/>
          </p:nvPr>
        </p:nvSpPr>
        <p:spPr>
          <a:xfrm>
            <a:off x="125095" y="1130300"/>
            <a:ext cx="119418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Qu’est ce que le CIPS? 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>
                <a:solidFill>
                  <a:srgbClr val="EF7F13"/>
                </a:solidFill>
              </a:rPr>
              <a:t>C</a:t>
            </a:r>
            <a:r>
              <a:rPr lang="fr-FR"/>
              <a:t>entral </a:t>
            </a:r>
            <a:r>
              <a:rPr lang="fr-FR">
                <a:solidFill>
                  <a:srgbClr val="EF7F13"/>
                </a:solidFill>
              </a:rPr>
              <a:t>I</a:t>
            </a:r>
            <a:r>
              <a:rPr lang="fr-FR"/>
              <a:t>nformation &amp; </a:t>
            </a:r>
            <a:r>
              <a:rPr lang="fr-FR">
                <a:solidFill>
                  <a:srgbClr val="EF7F13"/>
                </a:solidFill>
              </a:rPr>
              <a:t>P</a:t>
            </a:r>
            <a:r>
              <a:rPr lang="fr-FR"/>
              <a:t>rocessing </a:t>
            </a:r>
            <a:r>
              <a:rPr lang="fr-FR">
                <a:solidFill>
                  <a:srgbClr val="EF7F13"/>
                </a:solidFill>
              </a:rPr>
              <a:t>S</a:t>
            </a:r>
            <a:r>
              <a:rPr lang="fr-FR"/>
              <a:t>ystem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>
                <a:solidFill>
                  <a:srgbClr val="EF7F13"/>
                </a:solidFill>
              </a:rPr>
              <a:t>Solution</a:t>
            </a:r>
            <a:r>
              <a:rPr lang="fr-FR"/>
              <a:t> développée par MFI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Environnement </a:t>
            </a:r>
            <a:r>
              <a:rPr lang="fr-FR">
                <a:solidFill>
                  <a:srgbClr val="EF7F13"/>
                </a:solidFill>
              </a:rPr>
              <a:t>centralisé </a:t>
            </a:r>
            <a:r>
              <a:rPr lang="fr-FR"/>
              <a:t>pour le traitement de données météorologiques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/>
              <a:t>                      </a:t>
            </a:r>
            <a:r>
              <a:rPr lang="fr-FR" sz="2400">
                <a:solidFill>
                  <a:srgbClr val="199D62"/>
                </a:solidFill>
              </a:rPr>
              <a:t>Acquisition + stockage + traitement + accées </a:t>
            </a:r>
            <a:endParaRPr sz="2400">
              <a:solidFill>
                <a:srgbClr val="199D62"/>
              </a:solidFill>
            </a:endParaRPr>
          </a:p>
        </p:txBody>
      </p:sp>
      <p:pic>
        <p:nvPicPr>
          <p:cNvPr id="47" name="Google Shape;47;g3160f71f74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500" y="1743050"/>
            <a:ext cx="1864575" cy="18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60f71f742_0_31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Vue d’ensemble</a:t>
            </a:r>
            <a:endParaRPr/>
          </a:p>
        </p:txBody>
      </p:sp>
      <p:sp>
        <p:nvSpPr>
          <p:cNvPr id="53" name="Google Shape;53;g3160f71f742_0_31"/>
          <p:cNvSpPr txBox="1"/>
          <p:nvPr>
            <p:ph idx="2" type="body"/>
          </p:nvPr>
        </p:nvSpPr>
        <p:spPr>
          <a:xfrm>
            <a:off x="125095" y="1130300"/>
            <a:ext cx="119418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Pourquoi utiliser le CIPS ?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Pour traiter de plus en plus de données d’un</a:t>
            </a:r>
            <a:r>
              <a:rPr lang="fr-FR">
                <a:solidFill>
                  <a:srgbClr val="EF7F13"/>
                </a:solidFill>
              </a:rPr>
              <a:t> NMHS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Acquisition et stockage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Acquisition des données Météo Standard et spécifiques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Archivage long terme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Organisation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Politique de rétention des données</a:t>
            </a:r>
            <a:endParaRPr/>
          </a:p>
          <a:p>
            <a:pPr indent="-23113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99D62"/>
              </a:buClr>
              <a:buSzPts val="2040"/>
              <a:buChar char="•"/>
            </a:pPr>
            <a:r>
              <a:rPr lang="fr-FR"/>
              <a:t>Traitement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Développement de tâches de traitement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Planification et suivi des tâche de traitement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Exécution des tâches de traitement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Dissémination des données</a:t>
            </a:r>
            <a:endParaRPr/>
          </a:p>
          <a:p>
            <a:pPr indent="-287999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fr-FR"/>
              <a:t>Data APIs </a:t>
            </a:r>
            <a:endParaRPr/>
          </a:p>
        </p:txBody>
      </p:sp>
      <p:pic>
        <p:nvPicPr>
          <p:cNvPr id="54" name="Google Shape;54;g3160f71f742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60f71f742_0_48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Vue d’ensemble</a:t>
            </a:r>
            <a:endParaRPr/>
          </a:p>
        </p:txBody>
      </p:sp>
      <p:sp>
        <p:nvSpPr>
          <p:cNvPr id="60" name="Google Shape;60;g3160f71f742_0_48"/>
          <p:cNvSpPr txBox="1"/>
          <p:nvPr>
            <p:ph idx="2" type="body"/>
          </p:nvPr>
        </p:nvSpPr>
        <p:spPr>
          <a:xfrm>
            <a:off x="125095" y="1130300"/>
            <a:ext cx="119418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Qui utilise le CIPS?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Application tierces: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Systèmes de production et dissémination de donnés (METOFACTORY, Site Web…)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Systèmes “utilisateurs” (AEROMET-WEB…)</a:t>
            </a:r>
            <a:endParaRPr/>
          </a:p>
          <a:p>
            <a:pPr indent="0" lvl="0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t/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40"/>
              <a:buChar char="•"/>
            </a:pPr>
            <a:r>
              <a:rPr lang="fr-FR"/>
              <a:t>Utilisateurs (penchant IT)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Météorologiques et climatologiques to parcourir et visualiser les données disponibles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Data Scientist pour développer des tâches de processing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Administrateurs pour adapter le politique de rétention des données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fr-FR"/>
              <a:t>L’équipe IT pour superviser l’état de santé du système</a:t>
            </a:r>
            <a:endParaRPr/>
          </a:p>
        </p:txBody>
      </p:sp>
      <p:pic>
        <p:nvPicPr>
          <p:cNvPr id="61" name="Google Shape;61;g3160f71f742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60f71f742_0_54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Vue d’ensemble</a:t>
            </a:r>
            <a:endParaRPr/>
          </a:p>
        </p:txBody>
      </p:sp>
      <p:sp>
        <p:nvSpPr>
          <p:cNvPr id="67" name="Google Shape;67;g3160f71f742_0_54"/>
          <p:cNvSpPr txBox="1"/>
          <p:nvPr>
            <p:ph idx="2" type="body"/>
          </p:nvPr>
        </p:nvSpPr>
        <p:spPr>
          <a:xfrm>
            <a:off x="125100" y="1130300"/>
            <a:ext cx="119418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Alors le CIPS c’est quoi?</a:t>
            </a:r>
            <a:endParaRPr/>
          </a:p>
          <a:p>
            <a:pPr indent="-32399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593B"/>
              </a:buClr>
              <a:buSzPts val="2040"/>
              <a:buChar char="•"/>
            </a:pPr>
            <a:r>
              <a:rPr lang="fr-FR"/>
              <a:t>C’est une </a:t>
            </a:r>
            <a:r>
              <a:rPr lang="fr-FR">
                <a:solidFill>
                  <a:srgbClr val="EF7F13"/>
                </a:solidFill>
              </a:rPr>
              <a:t>solution</a:t>
            </a:r>
            <a:r>
              <a:rPr lang="fr-FR"/>
              <a:t>, un système de 4 </a:t>
            </a:r>
            <a:r>
              <a:rPr lang="fr-FR">
                <a:solidFill>
                  <a:srgbClr val="EF7F13"/>
                </a:solidFill>
              </a:rPr>
              <a:t>modules</a:t>
            </a:r>
            <a:r>
              <a:rPr lang="fr-FR"/>
              <a:t>, embarquant 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des </a:t>
            </a:r>
            <a:r>
              <a:rPr lang="fr-FR"/>
              <a:t>composants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520"/>
              <a:buNone/>
            </a:pPr>
            <a:r>
              <a:rPr lang="fr-FR" sz="2400">
                <a:solidFill>
                  <a:srgbClr val="EF7F13"/>
                </a:solidFill>
                <a:latin typeface="Calibri"/>
                <a:ea typeface="Calibri"/>
                <a:cs typeface="Calibri"/>
                <a:sym typeface="Calibri"/>
              </a:rPr>
              <a:t>robustes 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et </a:t>
            </a:r>
            <a:r>
              <a:rPr lang="fr-FR" sz="2400">
                <a:solidFill>
                  <a:srgbClr val="EF7F13"/>
                </a:solidFill>
                <a:latin typeface="Calibri"/>
                <a:ea typeface="Calibri"/>
                <a:cs typeface="Calibri"/>
                <a:sym typeface="Calibri"/>
              </a:rPr>
              <a:t>éprouvés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2400">
                <a:solidFill>
                  <a:srgbClr val="EF7F13"/>
                </a:solidFill>
                <a:latin typeface="Calibri"/>
                <a:ea typeface="Calibri"/>
                <a:cs typeface="Calibri"/>
                <a:sym typeface="Calibri"/>
              </a:rPr>
              <a:t>spécialisés 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dans des fonctions dédiées</a:t>
            </a:r>
            <a:endParaRPr/>
          </a:p>
        </p:txBody>
      </p:sp>
      <p:pic>
        <p:nvPicPr>
          <p:cNvPr id="68" name="Google Shape;68;g3160f71f742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160f71f742_0_54"/>
          <p:cNvSpPr/>
          <p:nvPr/>
        </p:nvSpPr>
        <p:spPr>
          <a:xfrm>
            <a:off x="8172530" y="2821311"/>
            <a:ext cx="2730503" cy="2910213"/>
          </a:xfrm>
          <a:prstGeom prst="ellipse">
            <a:avLst/>
          </a:prstGeom>
          <a:solidFill>
            <a:srgbClr val="085630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160f71f742_0_54"/>
          <p:cNvSpPr/>
          <p:nvPr/>
        </p:nvSpPr>
        <p:spPr>
          <a:xfrm>
            <a:off x="5783999" y="2821311"/>
            <a:ext cx="2730503" cy="2910213"/>
          </a:xfrm>
          <a:prstGeom prst="ellipse">
            <a:avLst/>
          </a:prstGeom>
          <a:solidFill>
            <a:srgbClr val="0B713F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3160f71f742_0_54"/>
          <p:cNvSpPr/>
          <p:nvPr/>
        </p:nvSpPr>
        <p:spPr>
          <a:xfrm>
            <a:off x="3395469" y="2821327"/>
            <a:ext cx="2730503" cy="2910213"/>
          </a:xfrm>
          <a:prstGeom prst="ellipse">
            <a:avLst/>
          </a:prstGeom>
          <a:solidFill>
            <a:srgbClr val="0B7743"/>
          </a:solidFill>
          <a:ln cap="flat" cmpd="sng" w="2857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g3160f71f742_0_54"/>
          <p:cNvGrpSpPr/>
          <p:nvPr/>
        </p:nvGrpSpPr>
        <p:grpSpPr>
          <a:xfrm>
            <a:off x="1006982" y="2821337"/>
            <a:ext cx="2730573" cy="2910224"/>
            <a:chOff x="1212299" y="1644762"/>
            <a:chExt cx="1854001" cy="1854000"/>
          </a:xfrm>
        </p:grpSpPr>
        <p:sp>
          <p:nvSpPr>
            <p:cNvPr id="73" name="Google Shape;73;g3160f71f742_0_54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0C8148"/>
            </a:solidFill>
            <a:ln cap="flat" cmpd="sng" w="2857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3160f71f742_0_54"/>
            <p:cNvSpPr txBox="1"/>
            <p:nvPr/>
          </p:nvSpPr>
          <p:spPr>
            <a:xfrm>
              <a:off x="1212299" y="2311049"/>
              <a:ext cx="1821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fr-FR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CIPS LABORATORY - CIPS </a:t>
              </a:r>
              <a:r>
                <a:rPr b="0" i="0" lang="fr-FR" sz="1300" u="none" cap="none" strike="noStrike">
                  <a:solidFill>
                    <a:srgbClr val="EF7F13"/>
                  </a:solidFill>
                  <a:latin typeface="Roboto"/>
                  <a:ea typeface="Roboto"/>
                  <a:cs typeface="Roboto"/>
                  <a:sym typeface="Roboto"/>
                </a:rPr>
                <a:t>LAB</a:t>
              </a:r>
              <a:endParaRPr b="0" i="0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fr-FR" sz="1300" u="none" cap="none" strike="noStrike">
                  <a:solidFill>
                    <a:srgbClr val="EF7F13"/>
                  </a:solidFill>
                  <a:latin typeface="Roboto"/>
                  <a:ea typeface="Roboto"/>
                  <a:cs typeface="Roboto"/>
                  <a:sym typeface="Roboto"/>
                </a:rPr>
                <a:t>Task development and test</a:t>
              </a:r>
              <a:endParaRPr b="0" i="0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3160f71f742_0_54"/>
          <p:cNvSpPr txBox="1"/>
          <p:nvPr/>
        </p:nvSpPr>
        <p:spPr>
          <a:xfrm>
            <a:off x="3470014" y="3867384"/>
            <a:ext cx="2682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CIPS TASK CENTER - CIPS </a:t>
            </a: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TC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Task management &amp; scheduling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3160f71f742_0_54"/>
          <p:cNvSpPr txBox="1"/>
          <p:nvPr/>
        </p:nvSpPr>
        <p:spPr>
          <a:xfrm>
            <a:off x="8299535" y="3867384"/>
            <a:ext cx="2682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CIPS DATA ENGINE - CIPS </a:t>
            </a: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Advanced Visualisation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3160f71f742_0_54"/>
          <p:cNvSpPr txBox="1"/>
          <p:nvPr/>
        </p:nvSpPr>
        <p:spPr>
          <a:xfrm>
            <a:off x="5884774" y="3867384"/>
            <a:ext cx="2682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CIPS DATA STORE - CIPS </a:t>
            </a: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DS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Long term storage</a:t>
            </a:r>
            <a:endParaRPr b="0" i="0" sz="13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g3160f71f742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826" y="2923121"/>
            <a:ext cx="770821" cy="78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3160f71f742_0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8616" y="4582713"/>
            <a:ext cx="533443" cy="63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160f71f742_0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0411" y="4597052"/>
            <a:ext cx="533429" cy="60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3160f71f742_0_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53355" y="4685697"/>
            <a:ext cx="987181" cy="55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160f71f742_0_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7871" y="4685697"/>
            <a:ext cx="598277" cy="55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160f71f742_0_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83106" y="4647166"/>
            <a:ext cx="664312" cy="63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160f71f742_0_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96708" y="4661527"/>
            <a:ext cx="489946" cy="60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160f71f742_0_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75570" y="4703912"/>
            <a:ext cx="1794868" cy="55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160f71f742_0_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414" y="2977396"/>
            <a:ext cx="664308" cy="6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3160f71f742_0_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16378" y="2950230"/>
            <a:ext cx="717565" cy="73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160f71f742_0_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15673" y="2981426"/>
            <a:ext cx="664309" cy="66900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160f71f742_0_54"/>
          <p:cNvSpPr/>
          <p:nvPr/>
        </p:nvSpPr>
        <p:spPr>
          <a:xfrm rot="-5400000">
            <a:off x="8214075" y="3543775"/>
            <a:ext cx="269400" cy="464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199D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9D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160f71f742_0_54"/>
          <p:cNvSpPr txBox="1"/>
          <p:nvPr/>
        </p:nvSpPr>
        <p:spPr>
          <a:xfrm>
            <a:off x="6732025" y="6078650"/>
            <a:ext cx="330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fr-FR" sz="1700" u="none" cap="none" strike="noStrike">
                <a:solidFill>
                  <a:srgbClr val="199D62"/>
                </a:solidFill>
                <a:latin typeface="Roboto"/>
                <a:ea typeface="Roboto"/>
                <a:cs typeface="Roboto"/>
                <a:sym typeface="Roboto"/>
              </a:rPr>
              <a:t>CIPS DATA CENTER - CIPS </a:t>
            </a:r>
            <a:r>
              <a:rPr b="1" i="0" lang="fr-FR" sz="1700" u="none" cap="none" strike="noStrike">
                <a:solidFill>
                  <a:srgbClr val="EF7F13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endParaRPr b="1" i="0" sz="1700" u="none" cap="none" strike="noStrike">
              <a:solidFill>
                <a:srgbClr val="EF7F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60f71f742_0_1468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sp>
        <p:nvSpPr>
          <p:cNvPr id="96" name="Google Shape;96;g3160f71f742_0_1468"/>
          <p:cNvSpPr txBox="1"/>
          <p:nvPr>
            <p:ph idx="2" type="body"/>
          </p:nvPr>
        </p:nvSpPr>
        <p:spPr>
          <a:xfrm>
            <a:off x="125100" y="1130300"/>
            <a:ext cx="11941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Interaction des modules</a:t>
            </a:r>
            <a:endParaRPr/>
          </a:p>
        </p:txBody>
      </p:sp>
      <p:pic>
        <p:nvPicPr>
          <p:cNvPr id="97" name="Google Shape;97;g3160f71f742_0_1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160f71f742_0_1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3062" y="1646963"/>
            <a:ext cx="5685875" cy="4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0f71f742_0_1475"/>
          <p:cNvSpPr txBox="1"/>
          <p:nvPr>
            <p:ph idx="1" type="body"/>
          </p:nvPr>
        </p:nvSpPr>
        <p:spPr>
          <a:xfrm>
            <a:off x="781396" y="182563"/>
            <a:ext cx="10016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3000"/>
              <a:buNone/>
            </a:pPr>
            <a:r>
              <a:rPr lang="fr-FR"/>
              <a:t>Le CIPS - Architecture</a:t>
            </a:r>
            <a:endParaRPr/>
          </a:p>
        </p:txBody>
      </p:sp>
      <p:sp>
        <p:nvSpPr>
          <p:cNvPr id="104" name="Google Shape;104;g3160f71f742_0_1475"/>
          <p:cNvSpPr txBox="1"/>
          <p:nvPr>
            <p:ph idx="2" type="body"/>
          </p:nvPr>
        </p:nvSpPr>
        <p:spPr>
          <a:xfrm>
            <a:off x="125100" y="1130300"/>
            <a:ext cx="119418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93B"/>
              </a:buClr>
              <a:buSzPts val="2520"/>
              <a:buFont typeface="Arial"/>
              <a:buChar char="•"/>
            </a:pPr>
            <a:r>
              <a:rPr lang="fr-FR"/>
              <a:t>Intégration des modules</a:t>
            </a:r>
            <a:endParaRPr/>
          </a:p>
        </p:txBody>
      </p:sp>
      <p:pic>
        <p:nvPicPr>
          <p:cNvPr id="105" name="Google Shape;105;g3160f71f742_0_1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925" y="1130300"/>
            <a:ext cx="113797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160f71f742_0_1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75" y="1565075"/>
            <a:ext cx="10416724" cy="46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2023-04-26T08:01:40Z</dcterms:created>
  <dc:creator>Sivitha</dc:creator>
</cp:coreProperties>
</file>